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High Tower Text" panose="02040502050506030303" pitchFamily="18" charset="0"/>
      <p:regular r:id="rId15"/>
      <p:italic r:id="rId16"/>
    </p:embeddedFont>
    <p:embeddedFont>
      <p:font typeface="Lora" pitchFamily="2" charset="0"/>
      <p:regular r:id="rId17"/>
      <p:bold r:id="rId18"/>
      <p:italic r:id="rId19"/>
      <p:boldItalic r:id="rId20"/>
    </p:embeddedFont>
    <p:embeddedFont>
      <p:font typeface="Source Sans 3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0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Цикл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Загрузки</a:t>
            </a: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Windows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№11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9576"/>
            <a:ext cx="89437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Загрузка Сессии и Запуск Служб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2343"/>
            <a:ext cx="12954952" cy="3655338"/>
          </a:xfrm>
          <a:prstGeom prst="roundRect">
            <a:avLst>
              <a:gd name="adj" fmla="val 982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552343"/>
            <a:ext cx="3238738" cy="3655338"/>
          </a:xfrm>
          <a:prstGeom prst="roundRect">
            <a:avLst>
              <a:gd name="adj" fmla="val 1109"/>
            </a:avLst>
          </a:prstGeom>
          <a:solidFill>
            <a:srgbClr val="F3E7D4"/>
          </a:solidFill>
          <a:ln/>
        </p:spPr>
      </p:sp>
      <p:sp>
        <p:nvSpPr>
          <p:cNvPr id="5" name="Text 3"/>
          <p:cNvSpPr/>
          <p:nvPr/>
        </p:nvSpPr>
        <p:spPr>
          <a:xfrm>
            <a:off x="1077039" y="2791658"/>
            <a:ext cx="24010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smss.exe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7039" y="3287197"/>
            <a:ext cx="240101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Диспетчер сессий запускает пользовательские сессии и подсистемы.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4076462" y="2552343"/>
            <a:ext cx="3238738" cy="365533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8" name="Shape 6"/>
          <p:cNvSpPr/>
          <p:nvPr/>
        </p:nvSpPr>
        <p:spPr>
          <a:xfrm>
            <a:off x="4076462" y="2552343"/>
            <a:ext cx="30480" cy="3655338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9" name="Text 7"/>
          <p:cNvSpPr/>
          <p:nvPr/>
        </p:nvSpPr>
        <p:spPr>
          <a:xfrm>
            <a:off x="4674870" y="2791658"/>
            <a:ext cx="20419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csrss.exe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674870" y="3287197"/>
            <a:ext cx="204192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Подсистема клиент/серверного времени выполнения, отвечающая за графический интерфейс.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3777258" y="4080748"/>
            <a:ext cx="598408" cy="598408"/>
          </a:xfrm>
          <a:prstGeom prst="roundRect">
            <a:avLst>
              <a:gd name="adj" fmla="val 600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6800" y="4230291"/>
            <a:ext cx="299204" cy="299204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315200" y="2552343"/>
            <a:ext cx="3238738" cy="365533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4" name="Shape 11"/>
          <p:cNvSpPr/>
          <p:nvPr/>
        </p:nvSpPr>
        <p:spPr>
          <a:xfrm>
            <a:off x="7315200" y="2552343"/>
            <a:ext cx="30480" cy="3655338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5" name="Text 12"/>
          <p:cNvSpPr/>
          <p:nvPr/>
        </p:nvSpPr>
        <p:spPr>
          <a:xfrm>
            <a:off x="7913608" y="2791658"/>
            <a:ext cx="20419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wininit.exe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13608" y="3287197"/>
            <a:ext cx="204192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Инициализирует системные службы и запускает процессы, необходимые для полноценной работы ОС.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7015996" y="4080748"/>
            <a:ext cx="598408" cy="598408"/>
          </a:xfrm>
          <a:prstGeom prst="roundRect">
            <a:avLst>
              <a:gd name="adj" fmla="val 600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5538" y="4230291"/>
            <a:ext cx="299204" cy="299204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10553938" y="2552343"/>
            <a:ext cx="3238738" cy="365533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20" name="Shape 16"/>
          <p:cNvSpPr/>
          <p:nvPr/>
        </p:nvSpPr>
        <p:spPr>
          <a:xfrm>
            <a:off x="10553938" y="2552343"/>
            <a:ext cx="30480" cy="3655338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21" name="Text 17"/>
          <p:cNvSpPr/>
          <p:nvPr/>
        </p:nvSpPr>
        <p:spPr>
          <a:xfrm>
            <a:off x="11152346" y="2791658"/>
            <a:ext cx="24010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winlogon.exe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1152346" y="3287197"/>
            <a:ext cx="240101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Управляет экраном входа в систему, обработкой учетных данных и безопасностью.</a:t>
            </a:r>
            <a:endParaRPr lang="en-US" sz="1850" dirty="0"/>
          </a:p>
        </p:txBody>
      </p:sp>
      <p:sp>
        <p:nvSpPr>
          <p:cNvPr id="23" name="Shape 19"/>
          <p:cNvSpPr/>
          <p:nvPr/>
        </p:nvSpPr>
        <p:spPr>
          <a:xfrm>
            <a:off x="10254734" y="4080748"/>
            <a:ext cx="598408" cy="598408"/>
          </a:xfrm>
          <a:prstGeom prst="roundRect">
            <a:avLst>
              <a:gd name="adj" fmla="val 600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4277" y="4230291"/>
            <a:ext cx="299204" cy="29920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837724" y="647688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 этом этапе запускаются все необходимые службы, и система готовится к взаимодействию с пользователем.</a:t>
            </a:r>
            <a:endParaRPr lang="en-US" sz="18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AC1B8F-E30F-30C9-E42A-2C5D53D4097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7676" y="1329928"/>
            <a:ext cx="9304973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Диагностика и Восстановление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76" y="2227778"/>
            <a:ext cx="7524393" cy="3848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83554" y="2211824"/>
            <a:ext cx="256841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Типовые Проблемы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383554" y="2671048"/>
            <a:ext cx="3846671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Проблемы с загрузкой Windows могут быть вызваны повреждением BCD, отсутствием файлов загрузчика, неисправностью жесткого диска или конфликтами драйверов.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383554" y="3833693"/>
            <a:ext cx="309788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Методы Восстановления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83554" y="4292918"/>
            <a:ext cx="3846671" cy="1889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Среда восстановления Windows (Windows RE):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Доступна при сбоях загрузки.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Загрузочная флешка: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Позволяет восстановить систему с внешнего носителя.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Утилиты командной строки: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bcdedit, bootrec и chkdsk для ручного устранения неполадок.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407676" y="6387465"/>
            <a:ext cx="11815048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процесса загрузки помогает системным администраторам и инженерам по безопасности эффективно диагностировать и решать проблемы, обеспечивая стабильную работу систем.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5F867C-5726-D457-32E2-F8EB94E5327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65564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Цикл Загрузки Windows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 включения питания до рабочего стола: подробный обзор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5142" y="544235"/>
            <a:ext cx="4967883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Общая Схема Загрузки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42" y="1406485"/>
            <a:ext cx="12360116" cy="55620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96996" y="1675004"/>
            <a:ext cx="2163002" cy="314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Подача питания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996996" y="2084466"/>
            <a:ext cx="2163002" cy="47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 аппаратных цепей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4889" y="3152782"/>
            <a:ext cx="479099" cy="479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36228" y="5846507"/>
            <a:ext cx="2174886" cy="314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136228" y="6255970"/>
            <a:ext cx="2174886" cy="47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Самотестирование компонентов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4122" y="4899822"/>
            <a:ext cx="479099" cy="4790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51691" y="1476122"/>
            <a:ext cx="2163002" cy="628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Загрузка прошивки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251691" y="2199970"/>
            <a:ext cx="2163002" cy="47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Инициализация BIOS/UEFI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5239" y="3105244"/>
            <a:ext cx="479098" cy="4790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90924" y="5846507"/>
            <a:ext cx="2163002" cy="314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Загрузчик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9390924" y="6255970"/>
            <a:ext cx="2163002" cy="47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Загрузка и передача ядру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8818" y="4899822"/>
            <a:ext cx="479099" cy="4790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35142" y="7138630"/>
            <a:ext cx="12360116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 загрузки Windows — это сложная последовательность шагов, начинающаяся с момента подачи питания и заканчивающаяся полным запуском операционной системы и появлением рабочего стола. Понимание каждого этапа критически важно для диагностики проблем.</a:t>
            </a:r>
            <a:endParaRPr lang="en-US" sz="14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514F1-4D00-59F1-069D-01ABA1948FD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6614" y="435412"/>
            <a:ext cx="4898231" cy="44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Роль Прошивки: BIOS и UEFI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614" y="1124783"/>
            <a:ext cx="6213872" cy="6563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24580" y="2905244"/>
            <a:ext cx="3176707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Базовая Система Ввода-Вывода (BIOS/UEFI)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024580" y="3529846"/>
            <a:ext cx="3176707" cy="586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Первым шагом после включения питания является выполнение кода прошивки. Прошивка отвечает за: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9024580" y="4201478"/>
            <a:ext cx="3176707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 (Power-On Self-Test):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Проверка аппаратного обеспечения.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Инициализация устройств: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Подготовка компонентов для работы.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Выбор загрузочного устройства:</a:t>
            </a: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Определение, откуда загружать ОС.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024580" y="5525929"/>
            <a:ext cx="3176707" cy="39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BIOS и UEFI — это две основные разновидности прошивки, каждая со своими особенностями.</a:t>
            </a:r>
            <a:endParaRPr lang="en-US" sz="11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CC762-1BD3-DA50-B201-F935CF0EB55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5490"/>
            <a:ext cx="10474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UEFI против BIOS: Эволюция Загрузки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48257"/>
            <a:ext cx="3163848" cy="31638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40887" y="2248257"/>
            <a:ext cx="292465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BIOS (Basic Input/Output System)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240887" y="3447693"/>
            <a:ext cx="292465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Традиционная прошивка, использующая MBR (Master Boot Record) для загрузки. Ограничена 2 ТБ дисками, менее гибкая и медленная.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248257"/>
            <a:ext cx="3163967" cy="31639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68025" y="2248257"/>
            <a:ext cx="292465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UEFI (Unified Extensible Firmware Interface)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868025" y="3447693"/>
            <a:ext cx="2924651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Современная прошивка с поддержкой GPT (GUID Partition Table), обеспечивающая безопасную загрузку, быстрый старт и расширенные возможности управления.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67810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UEFI стал стандартом для большинства новых систем, предлагая улучшенную безопасность и производительность.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49FD2-2BDE-AB2A-52F3-FB549F4376D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8822" y="543639"/>
            <a:ext cx="7243882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Windows Boot Manager (bootmgr)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909876" y="1344573"/>
            <a:ext cx="4358283" cy="6341388"/>
          </a:xfrm>
          <a:prstGeom prst="roundRect">
            <a:avLst>
              <a:gd name="adj" fmla="val 664"/>
            </a:avLst>
          </a:prstGeom>
          <a:solidFill>
            <a:srgbClr val="38512F"/>
          </a:solidFill>
          <a:ln/>
        </p:spPr>
      </p:sp>
      <p:sp>
        <p:nvSpPr>
          <p:cNvPr id="4" name="Text 2"/>
          <p:cNvSpPr/>
          <p:nvPr/>
        </p:nvSpPr>
        <p:spPr>
          <a:xfrm>
            <a:off x="1102757" y="3228975"/>
            <a:ext cx="272450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Место Загрузчика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102757" y="3724989"/>
            <a:ext cx="3972520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того как прошивка определит загрузочное устройство, управление передается загрузчику Windows – </a:t>
            </a:r>
            <a:r>
              <a:rPr lang="en-US" sz="15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bootmgr</a:t>
            </a:r>
            <a:r>
              <a:rPr lang="en-US" sz="15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02757" y="4701540"/>
            <a:ext cx="3972520" cy="111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Он располагается в специальном разделе (System Reserved или EFI System Partition) и является ключевым звеном в цепочке загрузки.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06" y="1519595"/>
            <a:ext cx="7981474" cy="5991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BD8222-36A6-C463-2539-E1EAF375C54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8822" y="546259"/>
            <a:ext cx="9192816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BCD: Хранилище Конфигурации Загрузки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2" y="1522214"/>
            <a:ext cx="7981474" cy="59861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08688" y="2686883"/>
            <a:ext cx="309002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Boot Configuration Data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508688" y="3182898"/>
            <a:ext cx="4080391" cy="111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BCD — это база данных, содержащая информацию о загружаемых операционных системах и параметрах загрузки. Она пришла на смену файлу boot.ini.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08688" y="4438293"/>
            <a:ext cx="4080391" cy="2006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Структура: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Объекты загрузки, параметры ОС, настройки среды восстановления.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Редактирование: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Утилита </a:t>
            </a: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bcdedit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позволяет просматривать и изменять записи BCD. Например, можно добавить запись для другой ОС или изменить таймаут загрузки.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F6C05B-980D-CB41-748E-96C2621762F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8087"/>
            <a:ext cx="104732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Загрузка Ядра: winload.exe/winload.efi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44721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627828"/>
            <a:ext cx="32906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Исполнение Загрузчика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123367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анализа BCD, bootmgr запускает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winload.exe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(для BIOS) или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winload.efi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(для UEFI).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0708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44721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627828"/>
            <a:ext cx="28684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Загрузка ntoskrnl.exe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123367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Основное ядро операционной системы,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ntoskrnl.exe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загружается в память.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3081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684514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8651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HAL и Реестр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360670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Загружается уровень аппаратных абстракций (HAL) и системный улей реестра, содержащий конфигурацию оборудования и драйверов.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3081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684514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8651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Драйверы и Службы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36067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Инициализируются необходимые драйверы устройств и базовые системные службы.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9583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 этом этапе операционная система начинает обретать свою функциональность.</a:t>
            </a:r>
            <a:endParaRPr lang="en-US" sz="18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81AFC-099C-B7B5-D7B7-70E0DF70CB0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1833" y="1588532"/>
            <a:ext cx="9610844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Инициализация Ядра и Создание Абстракций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331833" y="2485073"/>
            <a:ext cx="36696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Фаза 0: Инициализация Ядра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331833" y="2952036"/>
            <a:ext cx="3896082" cy="1142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Минимальная инициализация аппаратного обеспечения.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Загрузка критически важных драйверов.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Подготовка памяти и прерываний.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331833" y="4236363"/>
            <a:ext cx="389608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Фаза 1: Инициализация Системы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31833" y="5028486"/>
            <a:ext cx="3896082" cy="1142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основных системных структур.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Загрузка HAL (Hardware Abstraction Layer).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Формирование абстракций для взаимодействия ОС с оборудованием.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170" y="3360539"/>
            <a:ext cx="3316843" cy="18426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31833" y="6380083"/>
            <a:ext cx="1196673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Эти фазы обеспечивают бесшовное взаимодействие между ядром ОС и разнообразным аппаратным обеспечением.</a:t>
            </a:r>
            <a:endParaRPr lang="en-US" sz="14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A0FE8-DF23-5260-BC39-039753BC346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704</Words>
  <Application>Microsoft Office PowerPoint</Application>
  <PresentationFormat>Custom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Calibri</vt:lpstr>
      <vt:lpstr>110_Besmellah_1(MRT)</vt:lpstr>
      <vt:lpstr>Lora Light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Mani.Eyvazi</dc:creator>
  <cp:lastModifiedBy>Mani Eyvazi</cp:lastModifiedBy>
  <cp:revision>2</cp:revision>
  <dcterms:created xsi:type="dcterms:W3CDTF">2026-02-13T09:20:20Z</dcterms:created>
  <dcterms:modified xsi:type="dcterms:W3CDTF">2026-02-13T11:50:05Z</dcterms:modified>
</cp:coreProperties>
</file>